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9"/>
  </p:notesMasterIdLst>
  <p:sldIdLst>
    <p:sldId id="256" r:id="rId2"/>
    <p:sldId id="262" r:id="rId3"/>
    <p:sldId id="274" r:id="rId4"/>
    <p:sldId id="263" r:id="rId5"/>
    <p:sldId id="269" r:id="rId6"/>
    <p:sldId id="261" r:id="rId7"/>
    <p:sldId id="264" r:id="rId8"/>
    <p:sldId id="257" r:id="rId9"/>
    <p:sldId id="271" r:id="rId10"/>
    <p:sldId id="266" r:id="rId11"/>
    <p:sldId id="272" r:id="rId12"/>
    <p:sldId id="277" r:id="rId13"/>
    <p:sldId id="279" r:id="rId14"/>
    <p:sldId id="268" r:id="rId15"/>
    <p:sldId id="273" r:id="rId16"/>
    <p:sldId id="265" r:id="rId17"/>
    <p:sldId id="27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160" d="100"/>
          <a:sy n="160" d="100"/>
        </p:scale>
        <p:origin x="2472" y="13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ke Pratt" userId="66ed64efa292f6a4" providerId="LiveId" clId="{2C8B2D93-1DD9-43A0-85AF-D8275DC5CC1B}"/>
    <pc:docChg chg="custSel modSld">
      <pc:chgData name="Luke Pratt" userId="66ed64efa292f6a4" providerId="LiveId" clId="{2C8B2D93-1DD9-43A0-85AF-D8275DC5CC1B}" dt="2023-12-04T02:01:12.207" v="19" actId="478"/>
      <pc:docMkLst>
        <pc:docMk/>
      </pc:docMkLst>
      <pc:sldChg chg="delSp mod delAnim">
        <pc:chgData name="Luke Pratt" userId="66ed64efa292f6a4" providerId="LiveId" clId="{2C8B2D93-1DD9-43A0-85AF-D8275DC5CC1B}" dt="2023-12-04T02:00:40.046" v="1" actId="478"/>
        <pc:sldMkLst>
          <pc:docMk/>
          <pc:sldMk cId="325462997" sldId="256"/>
        </pc:sldMkLst>
        <pc:picChg chg="del">
          <ac:chgData name="Luke Pratt" userId="66ed64efa292f6a4" providerId="LiveId" clId="{2C8B2D93-1DD9-43A0-85AF-D8275DC5CC1B}" dt="2023-12-04T02:00:40.046" v="1" actId="478"/>
          <ac:picMkLst>
            <pc:docMk/>
            <pc:sldMk cId="325462997" sldId="256"/>
            <ac:picMk id="4" creationId="{F4EFD646-6AFB-1987-4E21-2F114062DFAD}"/>
          </ac:picMkLst>
        </pc:picChg>
        <pc:picChg chg="del">
          <ac:chgData name="Luke Pratt" userId="66ed64efa292f6a4" providerId="LiveId" clId="{2C8B2D93-1DD9-43A0-85AF-D8275DC5CC1B}" dt="2023-12-04T02:00:39.021" v="0" actId="478"/>
          <ac:picMkLst>
            <pc:docMk/>
            <pc:sldMk cId="325462997" sldId="256"/>
            <ac:picMk id="11" creationId="{0249D4AE-B435-6A31-313D-32A4BFE3B247}"/>
          </ac:picMkLst>
        </pc:picChg>
      </pc:sldChg>
      <pc:sldChg chg="delSp mod delAnim">
        <pc:chgData name="Luke Pratt" userId="66ed64efa292f6a4" providerId="LiveId" clId="{2C8B2D93-1DD9-43A0-85AF-D8275DC5CC1B}" dt="2023-12-04T02:00:54.705" v="9" actId="478"/>
        <pc:sldMkLst>
          <pc:docMk/>
          <pc:sldMk cId="3242670643" sldId="257"/>
        </pc:sldMkLst>
        <pc:picChg chg="del">
          <ac:chgData name="Luke Pratt" userId="66ed64efa292f6a4" providerId="LiveId" clId="{2C8B2D93-1DD9-43A0-85AF-D8275DC5CC1B}" dt="2023-12-04T02:00:54.705" v="9" actId="478"/>
          <ac:picMkLst>
            <pc:docMk/>
            <pc:sldMk cId="3242670643" sldId="257"/>
            <ac:picMk id="4" creationId="{A82D0817-3BD7-9DAB-CB12-3ECEEF456B4E}"/>
          </ac:picMkLst>
        </pc:picChg>
      </pc:sldChg>
      <pc:sldChg chg="delSp mod delAnim">
        <pc:chgData name="Luke Pratt" userId="66ed64efa292f6a4" providerId="LiveId" clId="{2C8B2D93-1DD9-43A0-85AF-D8275DC5CC1B}" dt="2023-12-04T02:00:50.618" v="7" actId="478"/>
        <pc:sldMkLst>
          <pc:docMk/>
          <pc:sldMk cId="3703708129" sldId="261"/>
        </pc:sldMkLst>
        <pc:picChg chg="del">
          <ac:chgData name="Luke Pratt" userId="66ed64efa292f6a4" providerId="LiveId" clId="{2C8B2D93-1DD9-43A0-85AF-D8275DC5CC1B}" dt="2023-12-04T02:00:50.618" v="7" actId="478"/>
          <ac:picMkLst>
            <pc:docMk/>
            <pc:sldMk cId="3703708129" sldId="261"/>
            <ac:picMk id="7" creationId="{7CC387BF-339D-E1DD-BEEB-BC6A829CAE40}"/>
          </ac:picMkLst>
        </pc:picChg>
      </pc:sldChg>
      <pc:sldChg chg="delSp mod delAnim">
        <pc:chgData name="Luke Pratt" userId="66ed64efa292f6a4" providerId="LiveId" clId="{2C8B2D93-1DD9-43A0-85AF-D8275DC5CC1B}" dt="2023-12-04T02:00:42.168" v="3" actId="478"/>
        <pc:sldMkLst>
          <pc:docMk/>
          <pc:sldMk cId="1417349080" sldId="262"/>
        </pc:sldMkLst>
        <pc:picChg chg="del">
          <ac:chgData name="Luke Pratt" userId="66ed64efa292f6a4" providerId="LiveId" clId="{2C8B2D93-1DD9-43A0-85AF-D8275DC5CC1B}" dt="2023-12-04T02:00:41.749" v="2" actId="478"/>
          <ac:picMkLst>
            <pc:docMk/>
            <pc:sldMk cId="1417349080" sldId="262"/>
            <ac:picMk id="5" creationId="{95F2AA9C-ED83-577E-266B-5495B4362595}"/>
          </ac:picMkLst>
        </pc:picChg>
        <pc:picChg chg="del">
          <ac:chgData name="Luke Pratt" userId="66ed64efa292f6a4" providerId="LiveId" clId="{2C8B2D93-1DD9-43A0-85AF-D8275DC5CC1B}" dt="2023-12-04T02:00:42.168" v="3" actId="478"/>
          <ac:picMkLst>
            <pc:docMk/>
            <pc:sldMk cId="1417349080" sldId="262"/>
            <ac:picMk id="6" creationId="{E64F0052-65EE-FE66-F339-E9452CD86D40}"/>
          </ac:picMkLst>
        </pc:picChg>
      </pc:sldChg>
      <pc:sldChg chg="delSp mod delAnim">
        <pc:chgData name="Luke Pratt" userId="66ed64efa292f6a4" providerId="LiveId" clId="{2C8B2D93-1DD9-43A0-85AF-D8275DC5CC1B}" dt="2023-12-04T02:00:45.448" v="5" actId="478"/>
        <pc:sldMkLst>
          <pc:docMk/>
          <pc:sldMk cId="3562505159" sldId="263"/>
        </pc:sldMkLst>
        <pc:picChg chg="del">
          <ac:chgData name="Luke Pratt" userId="66ed64efa292f6a4" providerId="LiveId" clId="{2C8B2D93-1DD9-43A0-85AF-D8275DC5CC1B}" dt="2023-12-04T02:00:45.448" v="5" actId="478"/>
          <ac:picMkLst>
            <pc:docMk/>
            <pc:sldMk cId="3562505159" sldId="263"/>
            <ac:picMk id="3" creationId="{0A1B3255-4146-92E0-C5DC-AA375142039B}"/>
          </ac:picMkLst>
        </pc:picChg>
      </pc:sldChg>
      <pc:sldChg chg="delSp mod delAnim">
        <pc:chgData name="Luke Pratt" userId="66ed64efa292f6a4" providerId="LiveId" clId="{2C8B2D93-1DD9-43A0-85AF-D8275DC5CC1B}" dt="2023-12-04T02:00:52.493" v="8" actId="478"/>
        <pc:sldMkLst>
          <pc:docMk/>
          <pc:sldMk cId="2973829092" sldId="264"/>
        </pc:sldMkLst>
        <pc:picChg chg="del">
          <ac:chgData name="Luke Pratt" userId="66ed64efa292f6a4" providerId="LiveId" clId="{2C8B2D93-1DD9-43A0-85AF-D8275DC5CC1B}" dt="2023-12-04T02:00:52.493" v="8" actId="478"/>
          <ac:picMkLst>
            <pc:docMk/>
            <pc:sldMk cId="2973829092" sldId="264"/>
            <ac:picMk id="7" creationId="{B775053F-1F47-875C-1FDD-9FFE795A5D55}"/>
          </ac:picMkLst>
        </pc:picChg>
      </pc:sldChg>
      <pc:sldChg chg="delSp mod delAnim">
        <pc:chgData name="Luke Pratt" userId="66ed64efa292f6a4" providerId="LiveId" clId="{2C8B2D93-1DD9-43A0-85AF-D8275DC5CC1B}" dt="2023-12-04T02:01:12.207" v="19" actId="478"/>
        <pc:sldMkLst>
          <pc:docMk/>
          <pc:sldMk cId="2719317162" sldId="265"/>
        </pc:sldMkLst>
        <pc:picChg chg="del">
          <ac:chgData name="Luke Pratt" userId="66ed64efa292f6a4" providerId="LiveId" clId="{2C8B2D93-1DD9-43A0-85AF-D8275DC5CC1B}" dt="2023-12-04T02:01:12.207" v="19" actId="478"/>
          <ac:picMkLst>
            <pc:docMk/>
            <pc:sldMk cId="2719317162" sldId="265"/>
            <ac:picMk id="12" creationId="{62DDD6C6-AD21-CD10-E43A-B396A7260408}"/>
          </ac:picMkLst>
        </pc:picChg>
      </pc:sldChg>
      <pc:sldChg chg="delSp mod delAnim">
        <pc:chgData name="Luke Pratt" userId="66ed64efa292f6a4" providerId="LiveId" clId="{2C8B2D93-1DD9-43A0-85AF-D8275DC5CC1B}" dt="2023-12-04T02:00:59.859" v="12" actId="478"/>
        <pc:sldMkLst>
          <pc:docMk/>
          <pc:sldMk cId="1243217836" sldId="266"/>
        </pc:sldMkLst>
        <pc:picChg chg="del">
          <ac:chgData name="Luke Pratt" userId="66ed64efa292f6a4" providerId="LiveId" clId="{2C8B2D93-1DD9-43A0-85AF-D8275DC5CC1B}" dt="2023-12-04T02:00:59.859" v="12" actId="478"/>
          <ac:picMkLst>
            <pc:docMk/>
            <pc:sldMk cId="1243217836" sldId="266"/>
            <ac:picMk id="3" creationId="{69957458-46B0-35B9-3B42-1F43ACA4D619}"/>
          </ac:picMkLst>
        </pc:picChg>
      </pc:sldChg>
      <pc:sldChg chg="delSp mod delAnim">
        <pc:chgData name="Luke Pratt" userId="66ed64efa292f6a4" providerId="LiveId" clId="{2C8B2D93-1DD9-43A0-85AF-D8275DC5CC1B}" dt="2023-12-04T02:01:08.393" v="16" actId="478"/>
        <pc:sldMkLst>
          <pc:docMk/>
          <pc:sldMk cId="3607009132" sldId="268"/>
        </pc:sldMkLst>
        <pc:picChg chg="del">
          <ac:chgData name="Luke Pratt" userId="66ed64efa292f6a4" providerId="LiveId" clId="{2C8B2D93-1DD9-43A0-85AF-D8275DC5CC1B}" dt="2023-12-04T02:01:08.393" v="16" actId="478"/>
          <ac:picMkLst>
            <pc:docMk/>
            <pc:sldMk cId="3607009132" sldId="268"/>
            <ac:picMk id="4" creationId="{E537F7E3-BEA4-6B9F-14D7-AF6EEE64ACBC}"/>
          </ac:picMkLst>
        </pc:picChg>
      </pc:sldChg>
      <pc:sldChg chg="delSp mod delAnim">
        <pc:chgData name="Luke Pratt" userId="66ed64efa292f6a4" providerId="LiveId" clId="{2C8B2D93-1DD9-43A0-85AF-D8275DC5CC1B}" dt="2023-12-04T02:00:48.867" v="6" actId="478"/>
        <pc:sldMkLst>
          <pc:docMk/>
          <pc:sldMk cId="2231997335" sldId="269"/>
        </pc:sldMkLst>
        <pc:picChg chg="del">
          <ac:chgData name="Luke Pratt" userId="66ed64efa292f6a4" providerId="LiveId" clId="{2C8B2D93-1DD9-43A0-85AF-D8275DC5CC1B}" dt="2023-12-04T02:00:48.867" v="6" actId="478"/>
          <ac:picMkLst>
            <pc:docMk/>
            <pc:sldMk cId="2231997335" sldId="269"/>
            <ac:picMk id="4" creationId="{2A32D788-E188-A15B-B0E6-B4E014F07916}"/>
          </ac:picMkLst>
        </pc:picChg>
      </pc:sldChg>
      <pc:sldChg chg="delSp mod delAnim">
        <pc:chgData name="Luke Pratt" userId="66ed64efa292f6a4" providerId="LiveId" clId="{2C8B2D93-1DD9-43A0-85AF-D8275DC5CC1B}" dt="2023-12-04T02:00:57.525" v="11" actId="478"/>
        <pc:sldMkLst>
          <pc:docMk/>
          <pc:sldMk cId="549674735" sldId="271"/>
        </pc:sldMkLst>
        <pc:picChg chg="del">
          <ac:chgData name="Luke Pratt" userId="66ed64efa292f6a4" providerId="LiveId" clId="{2C8B2D93-1DD9-43A0-85AF-D8275DC5CC1B}" dt="2023-12-04T02:00:56.721" v="10" actId="478"/>
          <ac:picMkLst>
            <pc:docMk/>
            <pc:sldMk cId="549674735" sldId="271"/>
            <ac:picMk id="4" creationId="{93FDF7C5-40BC-3CA2-5C27-86779D63A99F}"/>
          </ac:picMkLst>
        </pc:picChg>
        <pc:picChg chg="del">
          <ac:chgData name="Luke Pratt" userId="66ed64efa292f6a4" providerId="LiveId" clId="{2C8B2D93-1DD9-43A0-85AF-D8275DC5CC1B}" dt="2023-12-04T02:00:57.525" v="11" actId="478"/>
          <ac:picMkLst>
            <pc:docMk/>
            <pc:sldMk cId="549674735" sldId="271"/>
            <ac:picMk id="5" creationId="{83DE9C7C-2901-531C-DD31-19D71449738B}"/>
          </ac:picMkLst>
        </pc:picChg>
      </pc:sldChg>
      <pc:sldChg chg="delSp mod delAnim">
        <pc:chgData name="Luke Pratt" userId="66ed64efa292f6a4" providerId="LiveId" clId="{2C8B2D93-1DD9-43A0-85AF-D8275DC5CC1B}" dt="2023-12-04T02:01:02.341" v="13" actId="478"/>
        <pc:sldMkLst>
          <pc:docMk/>
          <pc:sldMk cId="3015191529" sldId="272"/>
        </pc:sldMkLst>
        <pc:picChg chg="del">
          <ac:chgData name="Luke Pratt" userId="66ed64efa292f6a4" providerId="LiveId" clId="{2C8B2D93-1DD9-43A0-85AF-D8275DC5CC1B}" dt="2023-12-04T02:01:02.341" v="13" actId="478"/>
          <ac:picMkLst>
            <pc:docMk/>
            <pc:sldMk cId="3015191529" sldId="272"/>
            <ac:picMk id="3" creationId="{0114AF40-F6B3-2DF7-EA97-A435BA8F42DC}"/>
          </ac:picMkLst>
        </pc:picChg>
      </pc:sldChg>
      <pc:sldChg chg="delSp mod delAnim">
        <pc:chgData name="Luke Pratt" userId="66ed64efa292f6a4" providerId="LiveId" clId="{2C8B2D93-1DD9-43A0-85AF-D8275DC5CC1B}" dt="2023-12-04T02:01:10.362" v="18" actId="478"/>
        <pc:sldMkLst>
          <pc:docMk/>
          <pc:sldMk cId="3916958739" sldId="273"/>
        </pc:sldMkLst>
        <pc:picChg chg="del">
          <ac:chgData name="Luke Pratt" userId="66ed64efa292f6a4" providerId="LiveId" clId="{2C8B2D93-1DD9-43A0-85AF-D8275DC5CC1B}" dt="2023-12-04T02:01:09.871" v="17" actId="478"/>
          <ac:picMkLst>
            <pc:docMk/>
            <pc:sldMk cId="3916958739" sldId="273"/>
            <ac:picMk id="12" creationId="{C0A25729-33CA-1AE9-984B-F65A478C7801}"/>
          </ac:picMkLst>
        </pc:picChg>
        <pc:picChg chg="del">
          <ac:chgData name="Luke Pratt" userId="66ed64efa292f6a4" providerId="LiveId" clId="{2C8B2D93-1DD9-43A0-85AF-D8275DC5CC1B}" dt="2023-12-04T02:01:10.362" v="18" actId="478"/>
          <ac:picMkLst>
            <pc:docMk/>
            <pc:sldMk cId="3916958739" sldId="273"/>
            <ac:picMk id="14" creationId="{CAF16D76-65AC-1965-E51E-EEEBD546D4A0}"/>
          </ac:picMkLst>
        </pc:picChg>
      </pc:sldChg>
      <pc:sldChg chg="delSp mod delAnim">
        <pc:chgData name="Luke Pratt" userId="66ed64efa292f6a4" providerId="LiveId" clId="{2C8B2D93-1DD9-43A0-85AF-D8275DC5CC1B}" dt="2023-12-04T02:00:43.686" v="4" actId="478"/>
        <pc:sldMkLst>
          <pc:docMk/>
          <pc:sldMk cId="3990624138" sldId="274"/>
        </pc:sldMkLst>
        <pc:picChg chg="del">
          <ac:chgData name="Luke Pratt" userId="66ed64efa292f6a4" providerId="LiveId" clId="{2C8B2D93-1DD9-43A0-85AF-D8275DC5CC1B}" dt="2023-12-04T02:00:43.686" v="4" actId="478"/>
          <ac:picMkLst>
            <pc:docMk/>
            <pc:sldMk cId="3990624138" sldId="274"/>
            <ac:picMk id="9" creationId="{FDD7FB8B-3F72-5BC4-DA3B-70CABD134F77}"/>
          </ac:picMkLst>
        </pc:picChg>
      </pc:sldChg>
      <pc:sldChg chg="delSp mod delAnim">
        <pc:chgData name="Luke Pratt" userId="66ed64efa292f6a4" providerId="LiveId" clId="{2C8B2D93-1DD9-43A0-85AF-D8275DC5CC1B}" dt="2023-12-04T02:01:04.308" v="14" actId="478"/>
        <pc:sldMkLst>
          <pc:docMk/>
          <pc:sldMk cId="1591120343" sldId="277"/>
        </pc:sldMkLst>
        <pc:picChg chg="del">
          <ac:chgData name="Luke Pratt" userId="66ed64efa292f6a4" providerId="LiveId" clId="{2C8B2D93-1DD9-43A0-85AF-D8275DC5CC1B}" dt="2023-12-04T02:01:04.308" v="14" actId="478"/>
          <ac:picMkLst>
            <pc:docMk/>
            <pc:sldMk cId="1591120343" sldId="277"/>
            <ac:picMk id="5" creationId="{79F6113B-0BA7-75BF-F520-1ED1C5973A23}"/>
          </ac:picMkLst>
        </pc:picChg>
      </pc:sldChg>
      <pc:sldChg chg="delSp mod delAnim">
        <pc:chgData name="Luke Pratt" userId="66ed64efa292f6a4" providerId="LiveId" clId="{2C8B2D93-1DD9-43A0-85AF-D8275DC5CC1B}" dt="2023-12-04T02:01:06.064" v="15" actId="478"/>
        <pc:sldMkLst>
          <pc:docMk/>
          <pc:sldMk cId="2939072891" sldId="279"/>
        </pc:sldMkLst>
        <pc:picChg chg="del">
          <ac:chgData name="Luke Pratt" userId="66ed64efa292f6a4" providerId="LiveId" clId="{2C8B2D93-1DD9-43A0-85AF-D8275DC5CC1B}" dt="2023-12-04T02:01:06.064" v="15" actId="478"/>
          <ac:picMkLst>
            <pc:docMk/>
            <pc:sldMk cId="2939072891" sldId="279"/>
            <ac:picMk id="7" creationId="{DEB6A9E6-976A-35F0-D2AA-4D543534B324}"/>
          </ac:picMkLst>
        </pc:picChg>
      </pc:sldChg>
    </pc:docChg>
  </pc:docChgLst>
  <pc:docChgLst>
    <pc:chgData name="Luke Pratt" userId="66ed64efa292f6a4" providerId="LiveId" clId="{280D578C-627F-42A8-B07C-1A08ED8B05E9}"/>
    <pc:docChg chg="custSel modSld">
      <pc:chgData name="Luke Pratt" userId="66ed64efa292f6a4" providerId="LiveId" clId="{280D578C-627F-42A8-B07C-1A08ED8B05E9}" dt="2023-12-01T01:12:20.829" v="0" actId="478"/>
      <pc:docMkLst>
        <pc:docMk/>
      </pc:docMkLst>
      <pc:sldChg chg="delSp mod delAnim">
        <pc:chgData name="Luke Pratt" userId="66ed64efa292f6a4" providerId="LiveId" clId="{280D578C-627F-42A8-B07C-1A08ED8B05E9}" dt="2023-12-01T01:12:20.829" v="0" actId="478"/>
        <pc:sldMkLst>
          <pc:docMk/>
          <pc:sldMk cId="3562505159" sldId="263"/>
        </pc:sldMkLst>
        <pc:picChg chg="del">
          <ac:chgData name="Luke Pratt" userId="66ed64efa292f6a4" providerId="LiveId" clId="{280D578C-627F-42A8-B07C-1A08ED8B05E9}" dt="2023-12-01T01:12:20.829" v="0" actId="478"/>
          <ac:picMkLst>
            <pc:docMk/>
            <pc:sldMk cId="3562505159" sldId="263"/>
            <ac:picMk id="10" creationId="{8DA8CD11-1760-F51A-3773-A82A81D02508}"/>
          </ac:picMkLst>
        </pc:picChg>
      </pc:sldChg>
    </pc:docChg>
  </pc:docChgLst>
</pc:chgInfo>
</file>

<file path=ppt/media/image1.gif>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7C7154-33D6-41E5-B648-13E6EED10920}" type="datetimeFigureOut">
              <a:rPr lang="en-US" smtClean="0"/>
              <a:t>12/3/2023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817C6B-1D35-4C2C-9199-A9E3D5AB7F2D}" type="slidenum">
              <a:rPr lang="en-US" smtClean="0"/>
              <a:t>‹#›</a:t>
            </a:fld>
            <a:endParaRPr lang="en-US"/>
          </a:p>
        </p:txBody>
      </p:sp>
    </p:spTree>
    <p:extLst>
      <p:ext uri="{BB962C8B-B14F-4D97-AF65-F5344CB8AC3E}">
        <p14:creationId xmlns:p14="http://schemas.microsoft.com/office/powerpoint/2010/main" val="3619783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5D817C6B-1D35-4C2C-9199-A9E3D5AB7F2D}" type="slidenum">
              <a:rPr lang="en-US" smtClean="0"/>
              <a:t>1</a:t>
            </a:fld>
            <a:endParaRPr lang="en-US"/>
          </a:p>
        </p:txBody>
      </p:sp>
    </p:spTree>
    <p:extLst>
      <p:ext uri="{BB962C8B-B14F-4D97-AF65-F5344CB8AC3E}">
        <p14:creationId xmlns:p14="http://schemas.microsoft.com/office/powerpoint/2010/main" val="33034580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2150460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36369247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9158001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356375940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6688788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35005880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4423863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24588346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196616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82ADAF-BCEE-4FEA-AAB0-11D6DF414B04}" type="datetimeFigureOut">
              <a:rPr lang="en-US" smtClean="0"/>
              <a:t>12/3/2023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3455825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882ADAF-BCEE-4FEA-AAB0-11D6DF414B04}" type="datetimeFigureOut">
              <a:rPr lang="en-US" smtClean="0"/>
              <a:t>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20390406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882ADAF-BCEE-4FEA-AAB0-11D6DF414B04}" type="datetimeFigureOut">
              <a:rPr lang="en-US" smtClean="0"/>
              <a:t>12/3/2023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13137890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882ADAF-BCEE-4FEA-AAB0-11D6DF414B04}" type="datetimeFigureOut">
              <a:rPr lang="en-US" smtClean="0"/>
              <a:t>12/3/2023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2232333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82ADAF-BCEE-4FEA-AAB0-11D6DF414B04}" type="datetimeFigureOut">
              <a:rPr lang="en-US" smtClean="0"/>
              <a:t>12/3/2023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3219255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82ADAF-BCEE-4FEA-AAB0-11D6DF414B04}" type="datetimeFigureOut">
              <a:rPr lang="en-US" smtClean="0"/>
              <a:t>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38757838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882ADAF-BCEE-4FEA-AAB0-11D6DF414B04}" type="datetimeFigureOut">
              <a:rPr lang="en-US" smtClean="0"/>
              <a:t>12/3/2023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9D8084E-C266-41DF-AADD-291FF55BCCAE}" type="slidenum">
              <a:rPr lang="en-US" smtClean="0"/>
              <a:t>‹#›</a:t>
            </a:fld>
            <a:endParaRPr lang="en-US"/>
          </a:p>
        </p:txBody>
      </p:sp>
    </p:spTree>
    <p:extLst>
      <p:ext uri="{BB962C8B-B14F-4D97-AF65-F5344CB8AC3E}">
        <p14:creationId xmlns:p14="http://schemas.microsoft.com/office/powerpoint/2010/main" val="41314947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8" name="Group 7"/>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lumOff val="1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882ADAF-BCEE-4FEA-AAB0-11D6DF414B04}" type="datetimeFigureOut">
              <a:rPr lang="en-US" smtClean="0"/>
              <a:t>12/3/2023</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9D8084E-C266-41DF-AADD-291FF55BCCAE}" type="slidenum">
              <a:rPr lang="en-US" smtClean="0"/>
              <a:t>‹#›</a:t>
            </a:fld>
            <a:endParaRPr lang="en-US"/>
          </a:p>
        </p:txBody>
      </p:sp>
    </p:spTree>
    <p:extLst>
      <p:ext uri="{BB962C8B-B14F-4D97-AF65-F5344CB8AC3E}">
        <p14:creationId xmlns:p14="http://schemas.microsoft.com/office/powerpoint/2010/main" val="976333413"/>
      </p:ext>
    </p:extLst>
  </p:cSld>
  <p:clrMap bg1="dk1" tx1="lt1" bg2="dk2" tx2="lt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medium.com/mlearning-ai/word-embeddings-wordpiece-and-language-agnostic-bert-labse-98c7626878c7" TargetMode="External"/><Relationship Id="rId2" Type="http://schemas.openxmlformats.org/officeDocument/2006/relationships/hyperlink" Target="https://github.gatech.edu/lpratt30/PredictingHF/tree/dev" TargetMode="External"/><Relationship Id="rId1" Type="http://schemas.openxmlformats.org/officeDocument/2006/relationships/slideLayout" Target="../slideLayouts/slideLayout2.xml"/><Relationship Id="rId4" Type="http://schemas.openxmlformats.org/officeDocument/2006/relationships/hyperlink" Target="https://www.mdpi.com/1424-8220/21/24/8163"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9.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425EDF-EA02-1FD6-22D3-7B9C94430154}"/>
              </a:ext>
            </a:extLst>
          </p:cNvPr>
          <p:cNvSpPr>
            <a:spLocks noGrp="1"/>
          </p:cNvSpPr>
          <p:nvPr>
            <p:ph type="ctrTitle"/>
          </p:nvPr>
        </p:nvSpPr>
        <p:spPr/>
        <p:txBody>
          <a:bodyPr/>
          <a:lstStyle/>
          <a:p>
            <a:r>
              <a:rPr lang="en-US" dirty="0"/>
              <a:t>Reproducibility Challenge</a:t>
            </a:r>
          </a:p>
        </p:txBody>
      </p:sp>
      <p:sp>
        <p:nvSpPr>
          <p:cNvPr id="3" name="Subtitle 2">
            <a:extLst>
              <a:ext uri="{FF2B5EF4-FFF2-40B4-BE49-F238E27FC236}">
                <a16:creationId xmlns:a16="http://schemas.microsoft.com/office/drawing/2014/main" id="{651DB725-93E0-AA3A-EB62-BE8ED5A6E271}"/>
              </a:ext>
            </a:extLst>
          </p:cNvPr>
          <p:cNvSpPr>
            <a:spLocks noGrp="1"/>
          </p:cNvSpPr>
          <p:nvPr>
            <p:ph type="subTitle" idx="1"/>
          </p:nvPr>
        </p:nvSpPr>
        <p:spPr>
          <a:xfrm>
            <a:off x="801602" y="4052186"/>
            <a:ext cx="9177866" cy="1646302"/>
          </a:xfrm>
        </p:spPr>
        <p:txBody>
          <a:bodyPr>
            <a:normAutofit/>
          </a:bodyPr>
          <a:lstStyle/>
          <a:p>
            <a:r>
              <a:rPr lang="en-US" b="1" dirty="0"/>
              <a:t>Big Data for Health, CSE6250</a:t>
            </a:r>
          </a:p>
          <a:p>
            <a:r>
              <a:rPr lang="en-US" b="1" dirty="0"/>
              <a:t>Reproduction of “Predicting Heart Failure from Clinical Notes using Deep Learning”</a:t>
            </a:r>
          </a:p>
          <a:p>
            <a:r>
              <a:rPr lang="en-US" b="1" dirty="0"/>
              <a:t>Siddiqui,  Muhammad N. Pratt, Luke O. December 2023 </a:t>
            </a:r>
          </a:p>
        </p:txBody>
      </p:sp>
      <p:pic>
        <p:nvPicPr>
          <p:cNvPr id="3074" name="Picture 2" descr="Animated Heart Model [Devlog01] | Doc Jana">
            <a:extLst>
              <a:ext uri="{FF2B5EF4-FFF2-40B4-BE49-F238E27FC236}">
                <a16:creationId xmlns:a16="http://schemas.microsoft.com/office/drawing/2014/main" id="{8FC27181-EE52-5821-0DF6-D48D7D396C2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4642" y="589880"/>
            <a:ext cx="3803608" cy="28527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462997"/>
      </p:ext>
    </p:extLst>
  </p:cSld>
  <p:clrMapOvr>
    <a:masterClrMapping/>
  </p:clrMapOvr>
  <mc:AlternateContent xmlns:mc="http://schemas.openxmlformats.org/markup-compatibility/2006" xmlns:p14="http://schemas.microsoft.com/office/powerpoint/2010/main">
    <mc:Choice Requires="p14">
      <p:transition spd="slow" p14:dur="2000" advTm="4655"/>
    </mc:Choice>
    <mc:Fallback xmlns="">
      <p:transition spd="slow" advTm="4655"/>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396AC5-2CC4-0E9B-7EB8-76C1DC0EDE5D}"/>
              </a:ext>
            </a:extLst>
          </p:cNvPr>
          <p:cNvSpPr>
            <a:spLocks noGrp="1"/>
          </p:cNvSpPr>
          <p:nvPr>
            <p:ph type="title"/>
          </p:nvPr>
        </p:nvSpPr>
        <p:spPr/>
        <p:txBody>
          <a:bodyPr/>
          <a:lstStyle/>
          <a:p>
            <a:r>
              <a:rPr lang="en-US" dirty="0"/>
              <a:t>Random Forest Tuning</a:t>
            </a:r>
          </a:p>
        </p:txBody>
      </p:sp>
      <p:sp>
        <p:nvSpPr>
          <p:cNvPr id="5" name="Text Placeholder 4">
            <a:extLst>
              <a:ext uri="{FF2B5EF4-FFF2-40B4-BE49-F238E27FC236}">
                <a16:creationId xmlns:a16="http://schemas.microsoft.com/office/drawing/2014/main" id="{F45E7726-1AF6-933C-35C3-B423056A35AC}"/>
              </a:ext>
            </a:extLst>
          </p:cNvPr>
          <p:cNvSpPr>
            <a:spLocks noGrp="1"/>
          </p:cNvSpPr>
          <p:nvPr>
            <p:ph type="body" sz="half" idx="2"/>
          </p:nvPr>
        </p:nvSpPr>
        <p:spPr>
          <a:xfrm>
            <a:off x="677334" y="5367338"/>
            <a:ext cx="8596667" cy="854168"/>
          </a:xfrm>
        </p:spPr>
        <p:txBody>
          <a:bodyPr>
            <a:normAutofit lnSpcReduction="10000"/>
          </a:bodyPr>
          <a:lstStyle/>
          <a:p>
            <a:r>
              <a:rPr lang="en-US" dirty="0"/>
              <a:t>F1 scores for random forest trained on TF-IDF scores of each discharge report </a:t>
            </a:r>
          </a:p>
          <a:p>
            <a:r>
              <a:rPr lang="en-US" dirty="0"/>
              <a:t>Trained by grid search for number of trees and number of features per tree</a:t>
            </a:r>
          </a:p>
          <a:p>
            <a:r>
              <a:rPr lang="en-US" dirty="0"/>
              <a:t>General readmission shown</a:t>
            </a:r>
          </a:p>
        </p:txBody>
      </p:sp>
      <p:pic>
        <p:nvPicPr>
          <p:cNvPr id="4098" name="Picture 2">
            <a:extLst>
              <a:ext uri="{FF2B5EF4-FFF2-40B4-BE49-F238E27FC236}">
                <a16:creationId xmlns:a16="http://schemas.microsoft.com/office/drawing/2014/main" id="{713EECDA-3C87-5650-2D69-2CFB2E26950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04545" y="104775"/>
            <a:ext cx="5505450" cy="4695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43217836"/>
      </p:ext>
    </p:extLst>
  </p:cSld>
  <p:clrMapOvr>
    <a:masterClrMapping/>
  </p:clrMapOvr>
  <mc:AlternateContent xmlns:mc="http://schemas.openxmlformats.org/markup-compatibility/2006" xmlns:p14="http://schemas.microsoft.com/office/powerpoint/2010/main">
    <mc:Choice Requires="p14">
      <p:transition spd="slow" p14:dur="2000" advTm="16120"/>
    </mc:Choice>
    <mc:Fallback xmlns="">
      <p:transition spd="slow" advTm="1612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86781-BDA0-E65D-A0AA-6874BDEE707F}"/>
              </a:ext>
            </a:extLst>
          </p:cNvPr>
          <p:cNvSpPr>
            <a:spLocks noGrp="1"/>
          </p:cNvSpPr>
          <p:nvPr>
            <p:ph type="title"/>
          </p:nvPr>
        </p:nvSpPr>
        <p:spPr/>
        <p:txBody>
          <a:bodyPr/>
          <a:lstStyle/>
          <a:p>
            <a:r>
              <a:rPr lang="en-US" dirty="0"/>
              <a:t>CNN Tuning</a:t>
            </a:r>
          </a:p>
        </p:txBody>
      </p:sp>
      <p:sp>
        <p:nvSpPr>
          <p:cNvPr id="4" name="Text Placeholder 3">
            <a:extLst>
              <a:ext uri="{FF2B5EF4-FFF2-40B4-BE49-F238E27FC236}">
                <a16:creationId xmlns:a16="http://schemas.microsoft.com/office/drawing/2014/main" id="{B34DC4BC-D813-1FBA-6607-704B8424D4A3}"/>
              </a:ext>
            </a:extLst>
          </p:cNvPr>
          <p:cNvSpPr>
            <a:spLocks noGrp="1"/>
          </p:cNvSpPr>
          <p:nvPr>
            <p:ph type="body" sz="half" idx="2"/>
          </p:nvPr>
        </p:nvSpPr>
        <p:spPr/>
        <p:txBody>
          <a:bodyPr/>
          <a:lstStyle/>
          <a:p>
            <a:r>
              <a:rPr lang="en-US" dirty="0"/>
              <a:t>Example of our CNN tuning process over training epochs </a:t>
            </a:r>
          </a:p>
          <a:p>
            <a:r>
              <a:rPr lang="en-US" dirty="0"/>
              <a:t>Many different architecture configurations tried  </a:t>
            </a:r>
          </a:p>
        </p:txBody>
      </p:sp>
      <p:pic>
        <p:nvPicPr>
          <p:cNvPr id="8" name="Picture 7">
            <a:extLst>
              <a:ext uri="{FF2B5EF4-FFF2-40B4-BE49-F238E27FC236}">
                <a16:creationId xmlns:a16="http://schemas.microsoft.com/office/drawing/2014/main" id="{DB8B0944-09CF-C1E4-5184-5823BCAC17D4}"/>
              </a:ext>
            </a:extLst>
          </p:cNvPr>
          <p:cNvPicPr>
            <a:picLocks noChangeAspect="1"/>
          </p:cNvPicPr>
          <p:nvPr/>
        </p:nvPicPr>
        <p:blipFill>
          <a:blip r:embed="rId2"/>
          <a:stretch>
            <a:fillRect/>
          </a:stretch>
        </p:blipFill>
        <p:spPr>
          <a:xfrm>
            <a:off x="2254076" y="287150"/>
            <a:ext cx="7019925" cy="4562475"/>
          </a:xfrm>
          <a:prstGeom prst="rect">
            <a:avLst/>
          </a:prstGeom>
        </p:spPr>
      </p:pic>
      <p:pic>
        <p:nvPicPr>
          <p:cNvPr id="9" name="Picture 8">
            <a:extLst>
              <a:ext uri="{FF2B5EF4-FFF2-40B4-BE49-F238E27FC236}">
                <a16:creationId xmlns:a16="http://schemas.microsoft.com/office/drawing/2014/main" id="{00638157-13FE-B3EF-F991-428AC1B57292}"/>
              </a:ext>
            </a:extLst>
          </p:cNvPr>
          <p:cNvPicPr>
            <a:picLocks noChangeAspect="1"/>
          </p:cNvPicPr>
          <p:nvPr/>
        </p:nvPicPr>
        <p:blipFill>
          <a:blip r:embed="rId3"/>
          <a:stretch>
            <a:fillRect/>
          </a:stretch>
        </p:blipFill>
        <p:spPr>
          <a:xfrm>
            <a:off x="5540201" y="2859647"/>
            <a:ext cx="3733800" cy="1019175"/>
          </a:xfrm>
          <a:prstGeom prst="rect">
            <a:avLst/>
          </a:prstGeom>
        </p:spPr>
      </p:pic>
    </p:spTree>
    <p:extLst>
      <p:ext uri="{BB962C8B-B14F-4D97-AF65-F5344CB8AC3E}">
        <p14:creationId xmlns:p14="http://schemas.microsoft.com/office/powerpoint/2010/main" val="3015191529"/>
      </p:ext>
    </p:extLst>
  </p:cSld>
  <p:clrMapOvr>
    <a:masterClrMapping/>
  </p:clrMapOvr>
  <mc:AlternateContent xmlns:mc="http://schemas.openxmlformats.org/markup-compatibility/2006" xmlns:p14="http://schemas.microsoft.com/office/powerpoint/2010/main">
    <mc:Choice Requires="p14">
      <p:transition spd="slow" p14:dur="2000" advTm="41060"/>
    </mc:Choice>
    <mc:Fallback xmlns="">
      <p:transition spd="slow" advTm="4106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86781-BDA0-E65D-A0AA-6874BDEE707F}"/>
              </a:ext>
            </a:extLst>
          </p:cNvPr>
          <p:cNvSpPr>
            <a:spLocks noGrp="1"/>
          </p:cNvSpPr>
          <p:nvPr>
            <p:ph type="title"/>
          </p:nvPr>
        </p:nvSpPr>
        <p:spPr/>
        <p:txBody>
          <a:bodyPr/>
          <a:lstStyle/>
          <a:p>
            <a:r>
              <a:rPr lang="en-US" dirty="0"/>
              <a:t>Chi-Square Feature Analysis </a:t>
            </a:r>
          </a:p>
        </p:txBody>
      </p:sp>
      <p:sp>
        <p:nvSpPr>
          <p:cNvPr id="4" name="Text Placeholder 3">
            <a:extLst>
              <a:ext uri="{FF2B5EF4-FFF2-40B4-BE49-F238E27FC236}">
                <a16:creationId xmlns:a16="http://schemas.microsoft.com/office/drawing/2014/main" id="{B34DC4BC-D813-1FBA-6607-704B8424D4A3}"/>
              </a:ext>
            </a:extLst>
          </p:cNvPr>
          <p:cNvSpPr>
            <a:spLocks noGrp="1"/>
          </p:cNvSpPr>
          <p:nvPr>
            <p:ph type="body" sz="half" idx="2"/>
          </p:nvPr>
        </p:nvSpPr>
        <p:spPr>
          <a:xfrm>
            <a:off x="677334" y="5367337"/>
            <a:ext cx="8596667" cy="1188851"/>
          </a:xfrm>
        </p:spPr>
        <p:txBody>
          <a:bodyPr>
            <a:normAutofit fontScale="92500" lnSpcReduction="20000"/>
          </a:bodyPr>
          <a:lstStyle/>
          <a:p>
            <a:r>
              <a:rPr lang="en-US" dirty="0"/>
              <a:t>Correct predictions from the CNN have a chi-square score determined for each word in those hospital reports for both correct negative and positive predictions</a:t>
            </a:r>
          </a:p>
          <a:p>
            <a:r>
              <a:rPr lang="en-US" dirty="0"/>
              <a:t>They are then ranked by score as a proxy for relevancy </a:t>
            </a:r>
          </a:p>
          <a:p>
            <a:r>
              <a:rPr lang="en-US" dirty="0"/>
              <a:t>Domain expert required to meaningfully analyze positive versus negative </a:t>
            </a:r>
          </a:p>
          <a:p>
            <a:r>
              <a:rPr lang="en-US" dirty="0"/>
              <a:t>Highlighted words are words that the original paper also reported in their analysis </a:t>
            </a:r>
          </a:p>
        </p:txBody>
      </p:sp>
      <p:pic>
        <p:nvPicPr>
          <p:cNvPr id="1026" name="Picture 2">
            <a:extLst>
              <a:ext uri="{FF2B5EF4-FFF2-40B4-BE49-F238E27FC236}">
                <a16:creationId xmlns:a16="http://schemas.microsoft.com/office/drawing/2014/main" id="{A1BB499A-7B83-F380-A2FD-BDB495B72C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30002" y="141966"/>
            <a:ext cx="7892116" cy="46586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1120343"/>
      </p:ext>
    </p:extLst>
  </p:cSld>
  <p:clrMapOvr>
    <a:masterClrMapping/>
  </p:clrMapOvr>
  <mc:AlternateContent xmlns:mc="http://schemas.openxmlformats.org/markup-compatibility/2006" xmlns:p14="http://schemas.microsoft.com/office/powerpoint/2010/main">
    <mc:Choice Requires="p14">
      <p:transition spd="slow" p14:dur="2000" advTm="25860"/>
    </mc:Choice>
    <mc:Fallback xmlns="">
      <p:transition spd="slow" advTm="2586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86781-BDA0-E65D-A0AA-6874BDEE707F}"/>
              </a:ext>
            </a:extLst>
          </p:cNvPr>
          <p:cNvSpPr>
            <a:spLocks noGrp="1"/>
          </p:cNvSpPr>
          <p:nvPr>
            <p:ph type="title"/>
          </p:nvPr>
        </p:nvSpPr>
        <p:spPr/>
        <p:txBody>
          <a:bodyPr/>
          <a:lstStyle/>
          <a:p>
            <a:r>
              <a:rPr lang="en-US" dirty="0"/>
              <a:t>Chi-Square Feature Analysis </a:t>
            </a:r>
          </a:p>
        </p:txBody>
      </p:sp>
      <p:sp>
        <p:nvSpPr>
          <p:cNvPr id="4" name="Text Placeholder 3">
            <a:extLst>
              <a:ext uri="{FF2B5EF4-FFF2-40B4-BE49-F238E27FC236}">
                <a16:creationId xmlns:a16="http://schemas.microsoft.com/office/drawing/2014/main" id="{B34DC4BC-D813-1FBA-6607-704B8424D4A3}"/>
              </a:ext>
            </a:extLst>
          </p:cNvPr>
          <p:cNvSpPr>
            <a:spLocks noGrp="1"/>
          </p:cNvSpPr>
          <p:nvPr>
            <p:ph type="body" sz="half" idx="2"/>
          </p:nvPr>
        </p:nvSpPr>
        <p:spPr>
          <a:xfrm>
            <a:off x="677334" y="5367337"/>
            <a:ext cx="8596667" cy="1188851"/>
          </a:xfrm>
        </p:spPr>
        <p:txBody>
          <a:bodyPr>
            <a:normAutofit/>
          </a:bodyPr>
          <a:lstStyle/>
          <a:p>
            <a:r>
              <a:rPr lang="en-US" dirty="0"/>
              <a:t>Some commonsense findings: </a:t>
            </a:r>
          </a:p>
          <a:p>
            <a:r>
              <a:rPr lang="en-US" dirty="0"/>
              <a:t>	Cocaine associated with readmission</a:t>
            </a:r>
          </a:p>
        </p:txBody>
      </p:sp>
      <p:pic>
        <p:nvPicPr>
          <p:cNvPr id="3" name="Picture 2">
            <a:extLst>
              <a:ext uri="{FF2B5EF4-FFF2-40B4-BE49-F238E27FC236}">
                <a16:creationId xmlns:a16="http://schemas.microsoft.com/office/drawing/2014/main" id="{91C422EA-9E08-EF7D-80FC-5ABC2B1B6407}"/>
              </a:ext>
            </a:extLst>
          </p:cNvPr>
          <p:cNvPicPr>
            <a:picLocks noChangeAspect="1"/>
          </p:cNvPicPr>
          <p:nvPr/>
        </p:nvPicPr>
        <p:blipFill>
          <a:blip r:embed="rId2"/>
          <a:stretch>
            <a:fillRect/>
          </a:stretch>
        </p:blipFill>
        <p:spPr>
          <a:xfrm>
            <a:off x="1428376" y="301812"/>
            <a:ext cx="6970152" cy="4097470"/>
          </a:xfrm>
          <a:prstGeom prst="rect">
            <a:avLst/>
          </a:prstGeom>
        </p:spPr>
      </p:pic>
    </p:spTree>
    <p:extLst>
      <p:ext uri="{BB962C8B-B14F-4D97-AF65-F5344CB8AC3E}">
        <p14:creationId xmlns:p14="http://schemas.microsoft.com/office/powerpoint/2010/main" val="2939072891"/>
      </p:ext>
    </p:extLst>
  </p:cSld>
  <p:clrMapOvr>
    <a:masterClrMapping/>
  </p:clrMapOvr>
  <mc:AlternateContent xmlns:mc="http://schemas.openxmlformats.org/markup-compatibility/2006" xmlns:p14="http://schemas.microsoft.com/office/powerpoint/2010/main">
    <mc:Choice Requires="p14">
      <p:transition spd="slow" p14:dur="2000" advTm="8730"/>
    </mc:Choice>
    <mc:Fallback xmlns="">
      <p:transition spd="slow" advTm="873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800FB8-CC56-5F16-9242-01872BFD1300}"/>
              </a:ext>
            </a:extLst>
          </p:cNvPr>
          <p:cNvSpPr>
            <a:spLocks noGrp="1"/>
          </p:cNvSpPr>
          <p:nvPr>
            <p:ph type="title"/>
          </p:nvPr>
        </p:nvSpPr>
        <p:spPr/>
        <p:txBody>
          <a:bodyPr/>
          <a:lstStyle/>
          <a:p>
            <a:r>
              <a:rPr lang="en-US" dirty="0"/>
              <a:t>Results</a:t>
            </a:r>
          </a:p>
        </p:txBody>
      </p:sp>
      <p:sp>
        <p:nvSpPr>
          <p:cNvPr id="5" name="Text Placeholder 4">
            <a:extLst>
              <a:ext uri="{FF2B5EF4-FFF2-40B4-BE49-F238E27FC236}">
                <a16:creationId xmlns:a16="http://schemas.microsoft.com/office/drawing/2014/main" id="{27B79BA9-D9B8-EA5F-86A6-BB5572972688}"/>
              </a:ext>
            </a:extLst>
          </p:cNvPr>
          <p:cNvSpPr>
            <a:spLocks noGrp="1"/>
          </p:cNvSpPr>
          <p:nvPr>
            <p:ph idx="1"/>
          </p:nvPr>
        </p:nvSpPr>
        <p:spPr>
          <a:xfrm>
            <a:off x="498569" y="5555223"/>
            <a:ext cx="8596312" cy="977059"/>
          </a:xfrm>
        </p:spPr>
        <p:txBody>
          <a:bodyPr/>
          <a:lstStyle/>
          <a:p>
            <a:r>
              <a:rPr lang="en-US" dirty="0"/>
              <a:t>RF outperformed our CNN and the paper’s CNN </a:t>
            </a:r>
          </a:p>
          <a:p>
            <a:pPr lvl="1"/>
            <a:r>
              <a:rPr lang="en-US" dirty="0"/>
              <a:t>This contradicts the paper’s hypothesis and challenged the reproducibility </a:t>
            </a:r>
          </a:p>
        </p:txBody>
      </p:sp>
      <p:pic>
        <p:nvPicPr>
          <p:cNvPr id="6" name="Picture 5">
            <a:extLst>
              <a:ext uri="{FF2B5EF4-FFF2-40B4-BE49-F238E27FC236}">
                <a16:creationId xmlns:a16="http://schemas.microsoft.com/office/drawing/2014/main" id="{79D9474E-45C6-373A-ED54-8CCD379D2BAF}"/>
              </a:ext>
            </a:extLst>
          </p:cNvPr>
          <p:cNvPicPr>
            <a:picLocks noChangeAspect="1"/>
          </p:cNvPicPr>
          <p:nvPr/>
        </p:nvPicPr>
        <p:blipFill>
          <a:blip r:embed="rId2"/>
          <a:stretch>
            <a:fillRect/>
          </a:stretch>
        </p:blipFill>
        <p:spPr>
          <a:xfrm>
            <a:off x="2115169" y="1332752"/>
            <a:ext cx="5251311" cy="4066615"/>
          </a:xfrm>
          <a:prstGeom prst="rect">
            <a:avLst/>
          </a:prstGeom>
        </p:spPr>
      </p:pic>
    </p:spTree>
    <p:extLst>
      <p:ext uri="{BB962C8B-B14F-4D97-AF65-F5344CB8AC3E}">
        <p14:creationId xmlns:p14="http://schemas.microsoft.com/office/powerpoint/2010/main" val="3607009132"/>
      </p:ext>
    </p:extLst>
  </p:cSld>
  <p:clrMapOvr>
    <a:masterClrMapping/>
  </p:clrMapOvr>
  <mc:AlternateContent xmlns:mc="http://schemas.openxmlformats.org/markup-compatibility/2006" xmlns:p14="http://schemas.microsoft.com/office/powerpoint/2010/main">
    <mc:Choice Requires="p14">
      <p:transition spd="slow" p14:dur="2000" advTm="23790"/>
    </mc:Choice>
    <mc:Fallback xmlns="">
      <p:transition spd="slow" advTm="2379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A75F2-E21C-DC48-20AA-C168ADFC824D}"/>
              </a:ext>
            </a:extLst>
          </p:cNvPr>
          <p:cNvSpPr>
            <a:spLocks noGrp="1"/>
          </p:cNvSpPr>
          <p:nvPr>
            <p:ph type="title"/>
          </p:nvPr>
        </p:nvSpPr>
        <p:spPr/>
        <p:txBody>
          <a:bodyPr/>
          <a:lstStyle/>
          <a:p>
            <a:r>
              <a:rPr lang="en-US" dirty="0"/>
              <a:t>Understated implication of balanced data</a:t>
            </a:r>
          </a:p>
        </p:txBody>
      </p:sp>
      <p:sp>
        <p:nvSpPr>
          <p:cNvPr id="11" name="Text Placeholder 10">
            <a:extLst>
              <a:ext uri="{FF2B5EF4-FFF2-40B4-BE49-F238E27FC236}">
                <a16:creationId xmlns:a16="http://schemas.microsoft.com/office/drawing/2014/main" id="{80BB0DB9-1D1B-06DA-7029-6BB07DFD1B01}"/>
              </a:ext>
            </a:extLst>
          </p:cNvPr>
          <p:cNvSpPr>
            <a:spLocks noGrp="1"/>
          </p:cNvSpPr>
          <p:nvPr>
            <p:ph type="body" sz="half" idx="2"/>
          </p:nvPr>
        </p:nvSpPr>
        <p:spPr/>
        <p:txBody>
          <a:bodyPr>
            <a:normAutofit/>
          </a:bodyPr>
          <a:lstStyle/>
          <a:p>
            <a:r>
              <a:rPr lang="en-US" dirty="0"/>
              <a:t>Not discussed in abstract, introduction, or conclusions </a:t>
            </a:r>
          </a:p>
          <a:p>
            <a:r>
              <a:rPr lang="en-US" dirty="0"/>
              <a:t>Misleading as to model performance in real world</a:t>
            </a:r>
          </a:p>
        </p:txBody>
      </p:sp>
      <p:pic>
        <p:nvPicPr>
          <p:cNvPr id="9" name="Picture 8">
            <a:extLst>
              <a:ext uri="{FF2B5EF4-FFF2-40B4-BE49-F238E27FC236}">
                <a16:creationId xmlns:a16="http://schemas.microsoft.com/office/drawing/2014/main" id="{B1A9B32E-8495-EDC3-4973-CDCF388E9CB2}"/>
              </a:ext>
            </a:extLst>
          </p:cNvPr>
          <p:cNvPicPr>
            <a:picLocks noChangeAspect="1"/>
          </p:cNvPicPr>
          <p:nvPr/>
        </p:nvPicPr>
        <p:blipFill>
          <a:blip r:embed="rId2"/>
          <a:stretch>
            <a:fillRect/>
          </a:stretch>
        </p:blipFill>
        <p:spPr>
          <a:xfrm>
            <a:off x="0" y="264318"/>
            <a:ext cx="12192000" cy="3506258"/>
          </a:xfrm>
          <a:prstGeom prst="rect">
            <a:avLst/>
          </a:prstGeom>
        </p:spPr>
      </p:pic>
    </p:spTree>
    <p:extLst>
      <p:ext uri="{BB962C8B-B14F-4D97-AF65-F5344CB8AC3E}">
        <p14:creationId xmlns:p14="http://schemas.microsoft.com/office/powerpoint/2010/main" val="3916958739"/>
      </p:ext>
    </p:extLst>
  </p:cSld>
  <p:clrMapOvr>
    <a:masterClrMapping/>
  </p:clrMapOvr>
  <mc:AlternateContent xmlns:mc="http://schemas.openxmlformats.org/markup-compatibility/2006" xmlns:p14="http://schemas.microsoft.com/office/powerpoint/2010/main">
    <mc:Choice Requires="p14">
      <p:transition spd="slow" p14:dur="2000" advTm="34250"/>
    </mc:Choice>
    <mc:Fallback xmlns="">
      <p:transition spd="slow" advTm="3425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0E779-1BA3-4C4C-0F2B-48923C0360F0}"/>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85F0A765-03D9-D9C0-B5B2-14FF51F97814}"/>
              </a:ext>
            </a:extLst>
          </p:cNvPr>
          <p:cNvSpPr>
            <a:spLocks noGrp="1"/>
          </p:cNvSpPr>
          <p:nvPr>
            <p:ph idx="1"/>
          </p:nvPr>
        </p:nvSpPr>
        <p:spPr/>
        <p:txBody>
          <a:bodyPr>
            <a:normAutofit fontScale="85000" lnSpcReduction="20000"/>
          </a:bodyPr>
          <a:lstStyle/>
          <a:p>
            <a:r>
              <a:rPr lang="en-US" dirty="0"/>
              <a:t>Mixed reproducibility </a:t>
            </a:r>
          </a:p>
          <a:p>
            <a:r>
              <a:rPr lang="en-US" dirty="0"/>
              <a:t>Reproducibility of paper would be better with table of hyperparameter</a:t>
            </a:r>
          </a:p>
          <a:p>
            <a:r>
              <a:rPr lang="en-US" dirty="0"/>
              <a:t>Would greatly improve reproducibility if they provided code </a:t>
            </a:r>
          </a:p>
          <a:p>
            <a:r>
              <a:rPr lang="en-US" dirty="0"/>
              <a:t>Could facilitate research that uses their work such as comparison to latest models such as BERT (transformer models) </a:t>
            </a:r>
          </a:p>
          <a:p>
            <a:r>
              <a:rPr lang="en-US" dirty="0"/>
              <a:t>Could facilitate data scientists who wish to apply their findings in industry </a:t>
            </a:r>
          </a:p>
          <a:p>
            <a:r>
              <a:rPr lang="en-US" dirty="0"/>
              <a:t>Improves trust and transparency in the research community </a:t>
            </a:r>
          </a:p>
          <a:p>
            <a:endParaRPr lang="en-US" dirty="0"/>
          </a:p>
          <a:p>
            <a:r>
              <a:rPr lang="en-US" dirty="0"/>
              <a:t>Conclusion: </a:t>
            </a:r>
          </a:p>
          <a:p>
            <a:pPr lvl="1"/>
            <a:r>
              <a:rPr lang="en-US" dirty="0"/>
              <a:t> 	What seems obvious to the author may have ambiguity </a:t>
            </a:r>
          </a:p>
          <a:p>
            <a:pPr lvl="1"/>
            <a:r>
              <a:rPr lang="en-US" dirty="0"/>
              <a:t>	Always provide code if possible </a:t>
            </a:r>
          </a:p>
          <a:p>
            <a:pPr lvl="1"/>
            <a:r>
              <a:rPr lang="en-US" dirty="0"/>
              <a:t>	Explicitly state all hyperparameters in a table</a:t>
            </a:r>
          </a:p>
          <a:p>
            <a:pPr lvl="1"/>
            <a:r>
              <a:rPr lang="en-US" dirty="0"/>
              <a:t>	Explicitly detail model training process </a:t>
            </a:r>
          </a:p>
          <a:p>
            <a:endParaRPr lang="en-US" dirty="0"/>
          </a:p>
        </p:txBody>
      </p:sp>
    </p:spTree>
    <p:extLst>
      <p:ext uri="{BB962C8B-B14F-4D97-AF65-F5344CB8AC3E}">
        <p14:creationId xmlns:p14="http://schemas.microsoft.com/office/powerpoint/2010/main" val="2719317162"/>
      </p:ext>
    </p:extLst>
  </p:cSld>
  <p:clrMapOvr>
    <a:masterClrMapping/>
  </p:clrMapOvr>
  <mc:AlternateContent xmlns:mc="http://schemas.openxmlformats.org/markup-compatibility/2006" xmlns:p14="http://schemas.microsoft.com/office/powerpoint/2010/main">
    <mc:Choice Requires="p14">
      <p:transition spd="slow" p14:dur="90710" advTm="54080"/>
    </mc:Choice>
    <mc:Fallback xmlns="">
      <p:transition spd="slow" advTm="5408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98DB4B-7A21-44DC-60A6-3B80F8D56E18}"/>
              </a:ext>
            </a:extLst>
          </p:cNvPr>
          <p:cNvSpPr>
            <a:spLocks noGrp="1"/>
          </p:cNvSpPr>
          <p:nvPr>
            <p:ph type="title"/>
          </p:nvPr>
        </p:nvSpPr>
        <p:spPr/>
        <p:txBody>
          <a:bodyPr/>
          <a:lstStyle/>
          <a:p>
            <a:r>
              <a:rPr lang="en-US" dirty="0"/>
              <a:t>Sources </a:t>
            </a:r>
          </a:p>
        </p:txBody>
      </p:sp>
      <p:sp>
        <p:nvSpPr>
          <p:cNvPr id="3" name="Content Placeholder 2">
            <a:extLst>
              <a:ext uri="{FF2B5EF4-FFF2-40B4-BE49-F238E27FC236}">
                <a16:creationId xmlns:a16="http://schemas.microsoft.com/office/drawing/2014/main" id="{55076E45-7C16-FC52-85DB-F698387681F0}"/>
              </a:ext>
            </a:extLst>
          </p:cNvPr>
          <p:cNvSpPr>
            <a:spLocks noGrp="1"/>
          </p:cNvSpPr>
          <p:nvPr>
            <p:ph idx="1"/>
          </p:nvPr>
        </p:nvSpPr>
        <p:spPr/>
        <p:txBody>
          <a:bodyPr>
            <a:normAutofit lnSpcReduction="10000"/>
          </a:bodyPr>
          <a:lstStyle/>
          <a:p>
            <a:r>
              <a:rPr lang="en-US" dirty="0"/>
              <a:t>Original paper: </a:t>
            </a:r>
          </a:p>
          <a:p>
            <a:pPr lvl="1"/>
            <a:r>
              <a:rPr lang="en-US" dirty="0"/>
              <a:t>Xiong Liu, Yu Chen, Jay Bae, Hu Li, Joseph Johnston, and Todd Sanger. Predicting heart failure readmission from clinical notes using deep learning. In 2019 IEEE International Conference on Bioinformatics and Biomedicine (BIBM), pages 2642–2648.</a:t>
            </a:r>
          </a:p>
          <a:p>
            <a:r>
              <a:rPr lang="en-US" dirty="0"/>
              <a:t>Our </a:t>
            </a:r>
            <a:r>
              <a:rPr lang="en-US" dirty="0" err="1"/>
              <a:t>Github</a:t>
            </a:r>
            <a:r>
              <a:rPr lang="en-US" dirty="0"/>
              <a:t> repository:</a:t>
            </a:r>
          </a:p>
          <a:p>
            <a:pPr lvl="1"/>
            <a:r>
              <a:rPr lang="en-US" dirty="0">
                <a:hlinkClick r:id="rId2"/>
              </a:rPr>
              <a:t>https://github.gatech.edu/lpratt30/PredictingHF/tree/dev</a:t>
            </a:r>
            <a:r>
              <a:rPr lang="en-US" dirty="0"/>
              <a:t> </a:t>
            </a:r>
          </a:p>
          <a:p>
            <a:pPr lvl="1"/>
            <a:endParaRPr lang="en-US" dirty="0"/>
          </a:p>
          <a:p>
            <a:r>
              <a:rPr lang="en-US" dirty="0"/>
              <a:t>Image sources, excluding ones we reproduced or from the original paper: </a:t>
            </a:r>
          </a:p>
          <a:p>
            <a:pPr lvl="1"/>
            <a:r>
              <a:rPr lang="en-US" dirty="0">
                <a:hlinkClick r:id="rId3"/>
              </a:rPr>
              <a:t>https://medium.com/mlearning-ai/word-embeddings-wordpiece-and-language-agnostic-bert-labse-98c7626878c7</a:t>
            </a:r>
            <a:r>
              <a:rPr lang="en-US" dirty="0"/>
              <a:t> </a:t>
            </a:r>
          </a:p>
          <a:p>
            <a:pPr lvl="1"/>
            <a:r>
              <a:rPr lang="en-US" dirty="0">
                <a:hlinkClick r:id="rId4"/>
              </a:rPr>
              <a:t>https://www.mdpi.com/1424-8220/21/24/8163</a:t>
            </a:r>
            <a:r>
              <a:rPr lang="en-US" dirty="0"/>
              <a:t> </a:t>
            </a:r>
          </a:p>
          <a:p>
            <a:endParaRPr lang="en-US" dirty="0"/>
          </a:p>
          <a:p>
            <a:pPr lvl="1"/>
            <a:endParaRPr lang="en-US" dirty="0"/>
          </a:p>
          <a:p>
            <a:pPr lvl="1"/>
            <a:endParaRPr lang="en-US" dirty="0"/>
          </a:p>
        </p:txBody>
      </p:sp>
    </p:spTree>
    <p:extLst>
      <p:ext uri="{BB962C8B-B14F-4D97-AF65-F5344CB8AC3E}">
        <p14:creationId xmlns:p14="http://schemas.microsoft.com/office/powerpoint/2010/main" val="2235200826"/>
      </p:ext>
    </p:extLst>
  </p:cSld>
  <p:clrMapOvr>
    <a:masterClrMapping/>
  </p:clrMapOvr>
  <mc:AlternateContent xmlns:mc="http://schemas.openxmlformats.org/markup-compatibility/2006" xmlns:p14="http://schemas.microsoft.com/office/powerpoint/2010/main">
    <mc:Choice Requires="p14">
      <p:transition spd="slow" p14:dur="2000" advTm="6000"/>
    </mc:Choice>
    <mc:Fallback xmlns="">
      <p:transition spd="slow" advTm="600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2BEA02-5BDC-C874-2352-757376AAB2DF}"/>
              </a:ext>
            </a:extLst>
          </p:cNvPr>
          <p:cNvSpPr>
            <a:spLocks noGrp="1"/>
          </p:cNvSpPr>
          <p:nvPr>
            <p:ph type="title"/>
          </p:nvPr>
        </p:nvSpPr>
        <p:spPr/>
        <p:txBody>
          <a:bodyPr/>
          <a:lstStyle/>
          <a:p>
            <a:r>
              <a:rPr lang="en-US" dirty="0"/>
              <a:t>Natural language is everywhere!</a:t>
            </a:r>
          </a:p>
        </p:txBody>
      </p:sp>
      <p:sp>
        <p:nvSpPr>
          <p:cNvPr id="3" name="Content Placeholder 2">
            <a:extLst>
              <a:ext uri="{FF2B5EF4-FFF2-40B4-BE49-F238E27FC236}">
                <a16:creationId xmlns:a16="http://schemas.microsoft.com/office/drawing/2014/main" id="{FA48F3F2-3893-BC26-8E1E-BD4B7A678D9F}"/>
              </a:ext>
            </a:extLst>
          </p:cNvPr>
          <p:cNvSpPr>
            <a:spLocks noGrp="1"/>
          </p:cNvSpPr>
          <p:nvPr>
            <p:ph idx="1"/>
          </p:nvPr>
        </p:nvSpPr>
        <p:spPr/>
        <p:txBody>
          <a:bodyPr/>
          <a:lstStyle/>
          <a:p>
            <a:r>
              <a:rPr lang="en-US" dirty="0"/>
              <a:t>Its all over the place</a:t>
            </a:r>
          </a:p>
          <a:p>
            <a:pPr lvl="1"/>
            <a:r>
              <a:rPr lang="en-US" dirty="0"/>
              <a:t>Doctor’s notes </a:t>
            </a:r>
          </a:p>
          <a:p>
            <a:pPr lvl="1"/>
            <a:r>
              <a:rPr lang="en-US" dirty="0"/>
              <a:t>Medical research </a:t>
            </a:r>
          </a:p>
          <a:p>
            <a:pPr lvl="1"/>
            <a:r>
              <a:rPr lang="en-US" dirty="0"/>
              <a:t>Textbooks </a:t>
            </a:r>
          </a:p>
          <a:p>
            <a:pPr lvl="1"/>
            <a:r>
              <a:rPr lang="en-US" dirty="0"/>
              <a:t>Prescriptions </a:t>
            </a:r>
          </a:p>
          <a:p>
            <a:pPr lvl="1"/>
            <a:r>
              <a:rPr lang="en-US" dirty="0"/>
              <a:t>Administrative notes</a:t>
            </a:r>
          </a:p>
          <a:p>
            <a:r>
              <a:rPr lang="en-US" dirty="0"/>
              <a:t>However, it has been traditionally challenging to incorporate this huge source of powerful data into healthcare models </a:t>
            </a:r>
          </a:p>
          <a:p>
            <a:endParaRPr lang="en-US" dirty="0"/>
          </a:p>
        </p:txBody>
      </p:sp>
    </p:spTree>
    <p:extLst>
      <p:ext uri="{BB962C8B-B14F-4D97-AF65-F5344CB8AC3E}">
        <p14:creationId xmlns:p14="http://schemas.microsoft.com/office/powerpoint/2010/main" val="1417349080"/>
      </p:ext>
    </p:extLst>
  </p:cSld>
  <p:clrMapOvr>
    <a:masterClrMapping/>
  </p:clrMapOvr>
  <mc:AlternateContent xmlns:mc="http://schemas.openxmlformats.org/markup-compatibility/2006" xmlns:p14="http://schemas.microsoft.com/office/powerpoint/2010/main">
    <mc:Choice Requires="p14">
      <p:transition spd="slow" p14:dur="2000" advTm="19700"/>
    </mc:Choice>
    <mc:Fallback xmlns="">
      <p:transition spd="slow" advTm="197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84FA6-EBF9-FA39-0157-51E162C5416D}"/>
              </a:ext>
            </a:extLst>
          </p:cNvPr>
          <p:cNvSpPr>
            <a:spLocks noGrp="1"/>
          </p:cNvSpPr>
          <p:nvPr>
            <p:ph type="title"/>
          </p:nvPr>
        </p:nvSpPr>
        <p:spPr/>
        <p:txBody>
          <a:bodyPr/>
          <a:lstStyle/>
          <a:p>
            <a:r>
              <a:rPr lang="en-US" dirty="0"/>
              <a:t>The Reproduction Scope</a:t>
            </a:r>
          </a:p>
        </p:txBody>
      </p:sp>
      <p:pic>
        <p:nvPicPr>
          <p:cNvPr id="5" name="Picture Placeholder 8">
            <a:extLst>
              <a:ext uri="{FF2B5EF4-FFF2-40B4-BE49-F238E27FC236}">
                <a16:creationId xmlns:a16="http://schemas.microsoft.com/office/drawing/2014/main" id="{3F5C6E04-2FCF-60DC-C445-97C61D95CA14}"/>
              </a:ext>
            </a:extLst>
          </p:cNvPr>
          <p:cNvPicPr>
            <a:picLocks noGrp="1" noChangeAspect="1"/>
          </p:cNvPicPr>
          <p:nvPr>
            <p:ph type="pic" idx="1"/>
          </p:nvPr>
        </p:nvPicPr>
        <p:blipFill>
          <a:blip r:embed="rId2"/>
          <a:srcRect l="76" r="76"/>
          <a:stretch/>
        </p:blipFill>
        <p:spPr>
          <a:xfrm>
            <a:off x="5988423" y="286869"/>
            <a:ext cx="5982447" cy="2676247"/>
          </a:xfrm>
        </p:spPr>
      </p:pic>
      <p:sp>
        <p:nvSpPr>
          <p:cNvPr id="6" name="Text Placeholder 5">
            <a:extLst>
              <a:ext uri="{FF2B5EF4-FFF2-40B4-BE49-F238E27FC236}">
                <a16:creationId xmlns:a16="http://schemas.microsoft.com/office/drawing/2014/main" id="{B7D341F2-156C-9912-ACB2-9553213D2D8F}"/>
              </a:ext>
            </a:extLst>
          </p:cNvPr>
          <p:cNvSpPr>
            <a:spLocks noGrp="1"/>
          </p:cNvSpPr>
          <p:nvPr>
            <p:ph type="body" sz="half" idx="2"/>
          </p:nvPr>
        </p:nvSpPr>
        <p:spPr>
          <a:xfrm>
            <a:off x="677334" y="5367338"/>
            <a:ext cx="8596667" cy="955768"/>
          </a:xfrm>
        </p:spPr>
        <p:txBody>
          <a:bodyPr>
            <a:normAutofit/>
          </a:bodyPr>
          <a:lstStyle/>
          <a:p>
            <a:r>
              <a:rPr lang="en-US" dirty="0"/>
              <a:t>Random forest trained on TF-IDF scores (baseline) </a:t>
            </a:r>
          </a:p>
          <a:p>
            <a:r>
              <a:rPr lang="en-US" dirty="0"/>
              <a:t>Convolutional neural network trained on word embeddings (hypothesis)</a:t>
            </a:r>
          </a:p>
          <a:p>
            <a:r>
              <a:rPr lang="en-US" dirty="0"/>
              <a:t>Chi-square feature analysis </a:t>
            </a:r>
          </a:p>
        </p:txBody>
      </p:sp>
      <p:pic>
        <p:nvPicPr>
          <p:cNvPr id="4" name="Picture 4" descr="Sensors | Free Full-Text | Hybrid Random Forest and Support Vector Machine  Modeling for HVAC Fault Detection and Diagnosis">
            <a:extLst>
              <a:ext uri="{FF2B5EF4-FFF2-40B4-BE49-F238E27FC236}">
                <a16:creationId xmlns:a16="http://schemas.microsoft.com/office/drawing/2014/main" id="{995E78D3-8CAD-82DA-3A51-084494F053B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0831" y="286869"/>
            <a:ext cx="4635263" cy="367419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a:extLst>
              <a:ext uri="{FF2B5EF4-FFF2-40B4-BE49-F238E27FC236}">
                <a16:creationId xmlns:a16="http://schemas.microsoft.com/office/drawing/2014/main" id="{BC9F28A2-DC76-69A5-5CBC-6F90D058A314}"/>
              </a:ext>
            </a:extLst>
          </p:cNvPr>
          <p:cNvPicPr>
            <a:picLocks noChangeAspect="1"/>
          </p:cNvPicPr>
          <p:nvPr/>
        </p:nvPicPr>
        <p:blipFill>
          <a:blip r:embed="rId4"/>
          <a:stretch>
            <a:fillRect/>
          </a:stretch>
        </p:blipFill>
        <p:spPr>
          <a:xfrm>
            <a:off x="6054167" y="3155577"/>
            <a:ext cx="5504296" cy="2597243"/>
          </a:xfrm>
          <a:prstGeom prst="rect">
            <a:avLst/>
          </a:prstGeom>
        </p:spPr>
      </p:pic>
    </p:spTree>
    <p:extLst>
      <p:ext uri="{BB962C8B-B14F-4D97-AF65-F5344CB8AC3E}">
        <p14:creationId xmlns:p14="http://schemas.microsoft.com/office/powerpoint/2010/main" val="3990624138"/>
      </p:ext>
    </p:extLst>
  </p:cSld>
  <p:clrMapOvr>
    <a:masterClrMapping/>
  </p:clrMapOvr>
  <mc:AlternateContent xmlns:mc="http://schemas.openxmlformats.org/markup-compatibility/2006" xmlns:p14="http://schemas.microsoft.com/office/powerpoint/2010/main">
    <mc:Choice Requires="p14">
      <p:transition spd="slow" p14:dur="2000" advTm="30350"/>
    </mc:Choice>
    <mc:Fallback xmlns="">
      <p:transition spd="slow" advTm="3035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97B17-1F84-AAD0-A9B3-934ACAAD3957}"/>
              </a:ext>
            </a:extLst>
          </p:cNvPr>
          <p:cNvSpPr>
            <a:spLocks noGrp="1"/>
          </p:cNvSpPr>
          <p:nvPr>
            <p:ph type="title"/>
          </p:nvPr>
        </p:nvSpPr>
        <p:spPr/>
        <p:txBody>
          <a:bodyPr/>
          <a:lstStyle/>
          <a:p>
            <a:r>
              <a:rPr lang="en-US" dirty="0"/>
              <a:t>Word Embeddings</a:t>
            </a:r>
          </a:p>
        </p:txBody>
      </p:sp>
      <p:sp>
        <p:nvSpPr>
          <p:cNvPr id="7" name="Text Placeholder 6">
            <a:extLst>
              <a:ext uri="{FF2B5EF4-FFF2-40B4-BE49-F238E27FC236}">
                <a16:creationId xmlns:a16="http://schemas.microsoft.com/office/drawing/2014/main" id="{46895A17-A080-1D49-A60F-9DA13A0B9F9E}"/>
              </a:ext>
            </a:extLst>
          </p:cNvPr>
          <p:cNvSpPr>
            <a:spLocks noGrp="1"/>
          </p:cNvSpPr>
          <p:nvPr>
            <p:ph type="body" sz="half" idx="2"/>
          </p:nvPr>
        </p:nvSpPr>
        <p:spPr/>
        <p:txBody>
          <a:bodyPr/>
          <a:lstStyle/>
          <a:p>
            <a:r>
              <a:rPr lang="en-US" dirty="0"/>
              <a:t>Word embeddings are a dimensionality reduction technique to represent words in vectorized numbers of their contextual associations found in the training literature. Colloquially each dimension can be thought of as a concept the word may or may not be associated with. The paper uses a dimensionality of 200 trained on PubMed papers  </a:t>
            </a:r>
          </a:p>
        </p:txBody>
      </p:sp>
      <p:pic>
        <p:nvPicPr>
          <p:cNvPr id="1028" name="Picture 4" descr="Word Embeddings, WordPiece and Language-Agnostic BERT (LaBSE) | by Bijula  Ratheesh | MLearning.ai | Medium">
            <a:extLst>
              <a:ext uri="{FF2B5EF4-FFF2-40B4-BE49-F238E27FC236}">
                <a16:creationId xmlns:a16="http://schemas.microsoft.com/office/drawing/2014/main" id="{6BFC06B0-D9E3-DD6C-A3E2-43E8520D0AF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7334" y="455046"/>
            <a:ext cx="9822757" cy="34379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2505159"/>
      </p:ext>
    </p:extLst>
  </p:cSld>
  <p:clrMapOvr>
    <a:masterClrMapping/>
  </p:clrMapOvr>
  <mc:AlternateContent xmlns:mc="http://schemas.openxmlformats.org/markup-compatibility/2006" xmlns:p14="http://schemas.microsoft.com/office/powerpoint/2010/main">
    <mc:Choice Requires="p14">
      <p:transition spd="slow" p14:dur="2000" advTm="32860"/>
    </mc:Choice>
    <mc:Fallback xmlns="">
      <p:transition spd="slow" advTm="3286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97B17-1F84-AAD0-A9B3-934ACAAD3957}"/>
              </a:ext>
            </a:extLst>
          </p:cNvPr>
          <p:cNvSpPr>
            <a:spLocks noGrp="1"/>
          </p:cNvSpPr>
          <p:nvPr>
            <p:ph type="title"/>
          </p:nvPr>
        </p:nvSpPr>
        <p:spPr/>
        <p:txBody>
          <a:bodyPr/>
          <a:lstStyle/>
          <a:p>
            <a:r>
              <a:rPr lang="en-US" dirty="0"/>
              <a:t>Convolutional Neural Network</a:t>
            </a:r>
          </a:p>
        </p:txBody>
      </p:sp>
      <p:pic>
        <p:nvPicPr>
          <p:cNvPr id="9" name="Picture Placeholder 8">
            <a:extLst>
              <a:ext uri="{FF2B5EF4-FFF2-40B4-BE49-F238E27FC236}">
                <a16:creationId xmlns:a16="http://schemas.microsoft.com/office/drawing/2014/main" id="{69BE145A-6A0A-C1D5-3FAB-08D8459D6837}"/>
              </a:ext>
            </a:extLst>
          </p:cNvPr>
          <p:cNvPicPr>
            <a:picLocks noGrp="1" noChangeAspect="1"/>
          </p:cNvPicPr>
          <p:nvPr>
            <p:ph type="pic" idx="1"/>
          </p:nvPr>
        </p:nvPicPr>
        <p:blipFill>
          <a:blip r:embed="rId2"/>
          <a:srcRect l="76" r="76"/>
          <a:stretch/>
        </p:blipFill>
        <p:spPr>
          <a:xfrm>
            <a:off x="488128" y="479632"/>
            <a:ext cx="8596668" cy="3845718"/>
          </a:xfrm>
        </p:spPr>
      </p:pic>
      <p:sp>
        <p:nvSpPr>
          <p:cNvPr id="7" name="Text Placeholder 6">
            <a:extLst>
              <a:ext uri="{FF2B5EF4-FFF2-40B4-BE49-F238E27FC236}">
                <a16:creationId xmlns:a16="http://schemas.microsoft.com/office/drawing/2014/main" id="{46895A17-A080-1D49-A60F-9DA13A0B9F9E}"/>
              </a:ext>
            </a:extLst>
          </p:cNvPr>
          <p:cNvSpPr>
            <a:spLocks noGrp="1"/>
          </p:cNvSpPr>
          <p:nvPr>
            <p:ph type="body" sz="half" idx="2"/>
          </p:nvPr>
        </p:nvSpPr>
        <p:spPr/>
        <p:txBody>
          <a:bodyPr/>
          <a:lstStyle/>
          <a:p>
            <a:r>
              <a:rPr lang="en-US" dirty="0"/>
              <a:t>Convolutional neural network with varying filter sizes applied to PubMed word2Vect vectorized representations of the words, with 200 dimensions per word</a:t>
            </a:r>
          </a:p>
        </p:txBody>
      </p:sp>
    </p:spTree>
    <p:extLst>
      <p:ext uri="{BB962C8B-B14F-4D97-AF65-F5344CB8AC3E}">
        <p14:creationId xmlns:p14="http://schemas.microsoft.com/office/powerpoint/2010/main" val="2231997335"/>
      </p:ext>
    </p:extLst>
  </p:cSld>
  <p:clrMapOvr>
    <a:masterClrMapping/>
  </p:clrMapOvr>
  <mc:AlternateContent xmlns:mc="http://schemas.openxmlformats.org/markup-compatibility/2006" xmlns:p14="http://schemas.microsoft.com/office/powerpoint/2010/main">
    <mc:Choice Requires="p14">
      <p:transition spd="slow" p14:dur="2000" advTm="43400"/>
    </mc:Choice>
    <mc:Fallback xmlns="">
      <p:transition spd="slow" advTm="434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9FCCA5-B479-D755-A76C-F62AD8E144B0}"/>
              </a:ext>
            </a:extLst>
          </p:cNvPr>
          <p:cNvSpPr>
            <a:spLocks noGrp="1"/>
          </p:cNvSpPr>
          <p:nvPr>
            <p:ph type="title"/>
          </p:nvPr>
        </p:nvSpPr>
        <p:spPr/>
        <p:txBody>
          <a:bodyPr/>
          <a:lstStyle/>
          <a:p>
            <a:r>
              <a:rPr lang="en-US" dirty="0"/>
              <a:t>More Background</a:t>
            </a:r>
          </a:p>
        </p:txBody>
      </p:sp>
      <p:sp>
        <p:nvSpPr>
          <p:cNvPr id="3" name="Content Placeholder 2">
            <a:extLst>
              <a:ext uri="{FF2B5EF4-FFF2-40B4-BE49-F238E27FC236}">
                <a16:creationId xmlns:a16="http://schemas.microsoft.com/office/drawing/2014/main" id="{89A4700E-AE0E-3C51-3E1B-C3DB370A6820}"/>
              </a:ext>
            </a:extLst>
          </p:cNvPr>
          <p:cNvSpPr>
            <a:spLocks noGrp="1"/>
          </p:cNvSpPr>
          <p:nvPr>
            <p:ph type="body" sz="half" idx="2"/>
          </p:nvPr>
        </p:nvSpPr>
        <p:spPr/>
        <p:txBody>
          <a:bodyPr/>
          <a:lstStyle/>
          <a:p>
            <a:r>
              <a:rPr lang="en-US" dirty="0"/>
              <a:t>Since this paper was written, the state of the art has pivoted to transformers </a:t>
            </a:r>
          </a:p>
          <a:p>
            <a:r>
              <a:rPr lang="en-US" dirty="0"/>
              <a:t>Future would include adding a transformer model to this reproduction </a:t>
            </a:r>
          </a:p>
        </p:txBody>
      </p:sp>
      <p:pic>
        <p:nvPicPr>
          <p:cNvPr id="6" name="Picture 2" descr="Preview Image">
            <a:extLst>
              <a:ext uri="{FF2B5EF4-FFF2-40B4-BE49-F238E27FC236}">
                <a16:creationId xmlns:a16="http://schemas.microsoft.com/office/drawing/2014/main" id="{D1206A0C-87D8-5E45-EF08-E0ADDBA21AC9}"/>
              </a:ext>
            </a:extLst>
          </p:cNvPr>
          <p:cNvPicPr>
            <a:picLocks noGrp="1" noChangeAspect="1" noChangeArrowheads="1"/>
          </p:cNvPicPr>
          <p:nvPr>
            <p:ph type="pic" idx="1"/>
          </p:nvPr>
        </p:nvPicPr>
        <p:blipFill>
          <a:blip r:embed="rId2">
            <a:extLst>
              <a:ext uri="{28A0092B-C50C-407E-A947-70E740481C1C}">
                <a14:useLocalDpi xmlns:a14="http://schemas.microsoft.com/office/drawing/2010/main" val="0"/>
              </a:ext>
            </a:extLst>
          </a:blip>
          <a:srcRect t="9033" b="9033"/>
          <a:stretch>
            <a:fillRect/>
          </a:stretch>
        </p:blipFill>
        <p:spPr bwMode="auto">
          <a:xfrm>
            <a:off x="570286" y="472141"/>
            <a:ext cx="8596312" cy="38449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3708129"/>
      </p:ext>
    </p:extLst>
  </p:cSld>
  <p:clrMapOvr>
    <a:masterClrMapping/>
  </p:clrMapOvr>
  <mc:AlternateContent xmlns:mc="http://schemas.openxmlformats.org/markup-compatibility/2006" xmlns:p14="http://schemas.microsoft.com/office/powerpoint/2010/main">
    <mc:Choice Requires="p14">
      <p:transition spd="slow" p14:dur="2000" advTm="16530"/>
    </mc:Choice>
    <mc:Fallback xmlns="">
      <p:transition spd="slow" advTm="1653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8EF026-FED1-63A8-BF19-32067EF08563}"/>
              </a:ext>
            </a:extLst>
          </p:cNvPr>
          <p:cNvSpPr>
            <a:spLocks noGrp="1"/>
          </p:cNvSpPr>
          <p:nvPr>
            <p:ph type="title"/>
          </p:nvPr>
        </p:nvSpPr>
        <p:spPr/>
        <p:txBody>
          <a:bodyPr/>
          <a:lstStyle/>
          <a:p>
            <a:r>
              <a:rPr lang="en-US" dirty="0"/>
              <a:t>Baseline	</a:t>
            </a:r>
          </a:p>
        </p:txBody>
      </p:sp>
      <p:sp>
        <p:nvSpPr>
          <p:cNvPr id="4" name="Text Placeholder 3">
            <a:extLst>
              <a:ext uri="{FF2B5EF4-FFF2-40B4-BE49-F238E27FC236}">
                <a16:creationId xmlns:a16="http://schemas.microsoft.com/office/drawing/2014/main" id="{0CF4E68C-4942-A139-06A0-B55596F3528C}"/>
              </a:ext>
            </a:extLst>
          </p:cNvPr>
          <p:cNvSpPr>
            <a:spLocks noGrp="1"/>
          </p:cNvSpPr>
          <p:nvPr>
            <p:ph type="body" sz="half" idx="2"/>
          </p:nvPr>
        </p:nvSpPr>
        <p:spPr/>
        <p:txBody>
          <a:bodyPr/>
          <a:lstStyle/>
          <a:p>
            <a:r>
              <a:rPr lang="en-US" dirty="0"/>
              <a:t>Random forest is another common model for natural language not requiring feature engineering</a:t>
            </a:r>
          </a:p>
        </p:txBody>
      </p:sp>
      <p:pic>
        <p:nvPicPr>
          <p:cNvPr id="2052" name="Picture 4" descr="Sensors | Free Full-Text | Hybrid Random Forest and Support Vector Machine  Modeling for HVAC Fault Detection and Diagnosis">
            <a:extLst>
              <a:ext uri="{FF2B5EF4-FFF2-40B4-BE49-F238E27FC236}">
                <a16:creationId xmlns:a16="http://schemas.microsoft.com/office/drawing/2014/main" id="{B367A2FD-749F-B2B0-4211-E627FD2BD0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16487" y="339632"/>
            <a:ext cx="5627842" cy="44609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3829092"/>
      </p:ext>
    </p:extLst>
  </p:cSld>
  <p:clrMapOvr>
    <a:masterClrMapping/>
  </p:clrMapOvr>
  <mc:AlternateContent xmlns:mc="http://schemas.openxmlformats.org/markup-compatibility/2006" xmlns:p14="http://schemas.microsoft.com/office/powerpoint/2010/main">
    <mc:Choice Requires="p14">
      <p:transition spd="slow" p14:dur="2000" advTm="12930"/>
    </mc:Choice>
    <mc:Fallback xmlns="">
      <p:transition spd="slow" advTm="1293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949E7C-C266-FD3E-05E1-4E0AC1126D38}"/>
              </a:ext>
            </a:extLst>
          </p:cNvPr>
          <p:cNvSpPr>
            <a:spLocks noGrp="1"/>
          </p:cNvSpPr>
          <p:nvPr>
            <p:ph type="title"/>
          </p:nvPr>
        </p:nvSpPr>
        <p:spPr/>
        <p:txBody>
          <a:bodyPr/>
          <a:lstStyle/>
          <a:p>
            <a:r>
              <a:rPr lang="en-US" dirty="0"/>
              <a:t>Data Collection</a:t>
            </a:r>
          </a:p>
        </p:txBody>
      </p:sp>
      <p:sp>
        <p:nvSpPr>
          <p:cNvPr id="3" name="Content Placeholder 2">
            <a:extLst>
              <a:ext uri="{FF2B5EF4-FFF2-40B4-BE49-F238E27FC236}">
                <a16:creationId xmlns:a16="http://schemas.microsoft.com/office/drawing/2014/main" id="{DBFCDA85-9E4A-9BCA-9D4B-1ACFFF43CE17}"/>
              </a:ext>
            </a:extLst>
          </p:cNvPr>
          <p:cNvSpPr>
            <a:spLocks noGrp="1"/>
          </p:cNvSpPr>
          <p:nvPr>
            <p:ph idx="1"/>
          </p:nvPr>
        </p:nvSpPr>
        <p:spPr/>
        <p:txBody>
          <a:bodyPr/>
          <a:lstStyle/>
          <a:p>
            <a:r>
              <a:rPr lang="en-US" dirty="0"/>
              <a:t>Data Collected from MIMIC-III database in Google Big Query </a:t>
            </a:r>
          </a:p>
          <a:p>
            <a:r>
              <a:rPr lang="en-US" dirty="0"/>
              <a:t>CITI certification required for access </a:t>
            </a:r>
          </a:p>
          <a:p>
            <a:r>
              <a:rPr lang="en-US" dirty="0"/>
              <a:t>We were able to successfully reproduce their dataset statistics </a:t>
            </a:r>
          </a:p>
        </p:txBody>
      </p:sp>
      <p:pic>
        <p:nvPicPr>
          <p:cNvPr id="7" name="Picture 6">
            <a:extLst>
              <a:ext uri="{FF2B5EF4-FFF2-40B4-BE49-F238E27FC236}">
                <a16:creationId xmlns:a16="http://schemas.microsoft.com/office/drawing/2014/main" id="{766DF35E-9D91-979D-000B-DE89FB791233}"/>
              </a:ext>
            </a:extLst>
          </p:cNvPr>
          <p:cNvPicPr>
            <a:picLocks noChangeAspect="1"/>
          </p:cNvPicPr>
          <p:nvPr/>
        </p:nvPicPr>
        <p:blipFill>
          <a:blip r:embed="rId2"/>
          <a:stretch>
            <a:fillRect/>
          </a:stretch>
        </p:blipFill>
        <p:spPr>
          <a:xfrm>
            <a:off x="789301" y="3605795"/>
            <a:ext cx="6267450" cy="2333625"/>
          </a:xfrm>
          <a:prstGeom prst="rect">
            <a:avLst/>
          </a:prstGeom>
        </p:spPr>
      </p:pic>
    </p:spTree>
    <p:extLst>
      <p:ext uri="{BB962C8B-B14F-4D97-AF65-F5344CB8AC3E}">
        <p14:creationId xmlns:p14="http://schemas.microsoft.com/office/powerpoint/2010/main" val="3242670643"/>
      </p:ext>
    </p:extLst>
  </p:cSld>
  <p:clrMapOvr>
    <a:masterClrMapping/>
  </p:clrMapOvr>
  <mc:AlternateContent xmlns:mc="http://schemas.openxmlformats.org/markup-compatibility/2006" xmlns:p14="http://schemas.microsoft.com/office/powerpoint/2010/main">
    <mc:Choice Requires="p14">
      <p:transition spd="slow" p14:dur="2000" advTm="21820"/>
    </mc:Choice>
    <mc:Fallback xmlns="">
      <p:transition spd="slow" advTm="2182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D211C-B765-2212-9FF1-C08E408B8540}"/>
              </a:ext>
            </a:extLst>
          </p:cNvPr>
          <p:cNvSpPr>
            <a:spLocks noGrp="1"/>
          </p:cNvSpPr>
          <p:nvPr>
            <p:ph type="title"/>
          </p:nvPr>
        </p:nvSpPr>
        <p:spPr/>
        <p:txBody>
          <a:bodyPr/>
          <a:lstStyle/>
          <a:p>
            <a:r>
              <a:rPr lang="en-US" dirty="0"/>
              <a:t>Data Processing</a:t>
            </a:r>
          </a:p>
        </p:txBody>
      </p:sp>
      <p:sp>
        <p:nvSpPr>
          <p:cNvPr id="3" name="Content Placeholder 2">
            <a:extLst>
              <a:ext uri="{FF2B5EF4-FFF2-40B4-BE49-F238E27FC236}">
                <a16:creationId xmlns:a16="http://schemas.microsoft.com/office/drawing/2014/main" id="{B0F110F4-769F-DEA1-60AE-2FAD45B8CEF1}"/>
              </a:ext>
            </a:extLst>
          </p:cNvPr>
          <p:cNvSpPr>
            <a:spLocks noGrp="1"/>
          </p:cNvSpPr>
          <p:nvPr>
            <p:ph idx="1"/>
          </p:nvPr>
        </p:nvSpPr>
        <p:spPr/>
        <p:txBody>
          <a:bodyPr/>
          <a:lstStyle/>
          <a:p>
            <a:r>
              <a:rPr lang="en-US" dirty="0"/>
              <a:t>Results of Google Big Query imported as CSV and converted locally to a Pandas data frame</a:t>
            </a:r>
          </a:p>
          <a:p>
            <a:r>
              <a:rPr lang="en-US" dirty="0"/>
              <a:t>90% of data used for training, 10% withheld for validation </a:t>
            </a:r>
          </a:p>
          <a:p>
            <a:r>
              <a:rPr lang="en-US" dirty="0"/>
              <a:t>Tokenization of data for CNN </a:t>
            </a:r>
          </a:p>
          <a:p>
            <a:r>
              <a:rPr lang="en-US" dirty="0"/>
              <a:t>TF-IDF transformation for random forest on unprocessed data</a:t>
            </a:r>
          </a:p>
          <a:p>
            <a:pPr lvl="1"/>
            <a:r>
              <a:rPr lang="en-US" dirty="0"/>
              <a:t>Transformation is fit on training data only to avoid learning from test data </a:t>
            </a:r>
          </a:p>
          <a:p>
            <a:pPr lvl="1"/>
            <a:r>
              <a:rPr lang="en-US" dirty="0"/>
              <a:t>Unknown words are omitted during testing </a:t>
            </a:r>
          </a:p>
        </p:txBody>
      </p:sp>
    </p:spTree>
    <p:extLst>
      <p:ext uri="{BB962C8B-B14F-4D97-AF65-F5344CB8AC3E}">
        <p14:creationId xmlns:p14="http://schemas.microsoft.com/office/powerpoint/2010/main" val="549674735"/>
      </p:ext>
    </p:extLst>
  </p:cSld>
  <p:clrMapOvr>
    <a:masterClrMapping/>
  </p:clrMapOvr>
  <mc:AlternateContent xmlns:mc="http://schemas.openxmlformats.org/markup-compatibility/2006" xmlns:p14="http://schemas.microsoft.com/office/powerpoint/2010/main">
    <mc:Choice Requires="p14">
      <p:transition spd="slow" p14:dur="2000" advTm="45500"/>
    </mc:Choice>
    <mc:Fallback xmlns="">
      <p:transition spd="slow" advTm="45500"/>
    </mc:Fallback>
  </mc:AlternateContent>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8C59B386-999D-4CB6-B907-9F3997C027C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612</TotalTime>
  <Words>660</Words>
  <Application>Microsoft Office PowerPoint</Application>
  <PresentationFormat>Widescreen</PresentationFormat>
  <Paragraphs>81</Paragraphs>
  <Slides>17</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Trebuchet MS</vt:lpstr>
      <vt:lpstr>Wingdings 3</vt:lpstr>
      <vt:lpstr>Facet</vt:lpstr>
      <vt:lpstr>Reproducibility Challenge</vt:lpstr>
      <vt:lpstr>Natural language is everywhere!</vt:lpstr>
      <vt:lpstr>The Reproduction Scope</vt:lpstr>
      <vt:lpstr>Word Embeddings</vt:lpstr>
      <vt:lpstr>Convolutional Neural Network</vt:lpstr>
      <vt:lpstr>More Background</vt:lpstr>
      <vt:lpstr>Baseline </vt:lpstr>
      <vt:lpstr>Data Collection</vt:lpstr>
      <vt:lpstr>Data Processing</vt:lpstr>
      <vt:lpstr>Random Forest Tuning</vt:lpstr>
      <vt:lpstr>CNN Tuning</vt:lpstr>
      <vt:lpstr>Chi-Square Feature Analysis </vt:lpstr>
      <vt:lpstr>Chi-Square Feature Analysis </vt:lpstr>
      <vt:lpstr>Results</vt:lpstr>
      <vt:lpstr>Understated implication of balanced data</vt:lpstr>
      <vt:lpstr>Discussion</vt:lpstr>
      <vt:lpstr>Sources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Reproducibility Challenge</dc:title>
  <dc:creator>Luke Pratt</dc:creator>
  <cp:lastModifiedBy>Luke Pratt</cp:lastModifiedBy>
  <cp:revision>21</cp:revision>
  <dcterms:created xsi:type="dcterms:W3CDTF">2023-11-30T23:11:24Z</dcterms:created>
  <dcterms:modified xsi:type="dcterms:W3CDTF">2023-12-04T02:01:13Z</dcterms:modified>
</cp:coreProperties>
</file>

<file path=docProps/thumbnail.jpeg>
</file>